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5"/>
  </p:notesMasterIdLst>
  <p:handoutMasterIdLst>
    <p:handoutMasterId r:id="rId36"/>
  </p:handoutMasterIdLst>
  <p:sldIdLst>
    <p:sldId id="473" r:id="rId4"/>
    <p:sldId id="256" r:id="rId5"/>
    <p:sldId id="277" r:id="rId6"/>
    <p:sldId id="282" r:id="rId7"/>
    <p:sldId id="517"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14" r:id="rId27"/>
    <p:sldId id="513" r:id="rId28"/>
    <p:sldId id="508" r:id="rId29"/>
    <p:sldId id="300" r:id="rId30"/>
    <p:sldId id="510" r:id="rId31"/>
    <p:sldId id="515" r:id="rId32"/>
    <p:sldId id="516" r:id="rId33"/>
    <p:sldId id="489" r:id="rId34"/>
  </p:sldIdLst>
  <p:sldSz cx="9144000" cy="5143500" type="screen16x9"/>
  <p:notesSz cx="6797675" cy="9926638"/>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entury Gothic" panose="020B0502020202020204" pitchFamily="34" charset="0"/>
      <p:regular r:id="rId43"/>
      <p:bold r:id="rId44"/>
      <p:italic r:id="rId45"/>
      <p:boldItalic r:id="rId46"/>
    </p:embeddedFont>
    <p:embeddedFont>
      <p:font typeface="Gotham Bold" pitchFamily="2" charset="0"/>
      <p:regular r:id="rId47"/>
      <p:italic r:id="rId48"/>
    </p:embeddedFont>
    <p:embeddedFont>
      <p:font typeface="Gotham Book" panose="02000604040000020004" pitchFamily="50" charset="0"/>
      <p:regular r:id="rId49"/>
      <p:italic r:id="rId50"/>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24</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11/9/2018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83971"/>
            <a:ext cx="6743699" cy="2878815"/>
          </a:xfrm>
        </p:spPr>
        <p:txBody>
          <a:bodyPr/>
          <a:lstStyle/>
          <a:p>
            <a:r>
              <a:rPr lang="en-US" dirty="0"/>
              <a:t>Start a </a:t>
            </a:r>
            <a:r>
              <a:rPr lang="en-US" dirty="0" err="1"/>
              <a:t>Github</a:t>
            </a:r>
            <a:r>
              <a:rPr lang="en-US" dirty="0"/>
              <a:t> Project</a:t>
            </a:r>
          </a:p>
          <a:p>
            <a:r>
              <a:rPr lang="en-US" dirty="0"/>
              <a:t>Establish ReadMe and .</a:t>
            </a:r>
            <a:r>
              <a:rPr lang="en-US" dirty="0" err="1"/>
              <a:t>gitignore</a:t>
            </a:r>
            <a:endParaRPr lang="en-US" dirty="0"/>
          </a:p>
          <a:p>
            <a:r>
              <a:rPr lang="en-US" dirty="0"/>
              <a:t>Choose a license</a:t>
            </a:r>
          </a:p>
          <a:p>
            <a:r>
              <a:rPr lang="en-US" dirty="0"/>
              <a:t>Build cool stuff and manage it.</a:t>
            </a:r>
          </a:p>
          <a:p>
            <a:r>
              <a:rPr lang="en-US" dirty="0"/>
              <a:t>Collaborate: </a:t>
            </a:r>
            <a:r>
              <a:rPr lang="en-US" sz="1800" i="1" dirty="0"/>
              <a:t>AKA Have other users mess with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Creating a Repo</a:t>
            </a:r>
            <a:endParaRPr lang="en-US" dirty="0">
              <a:solidFill>
                <a:srgbClr val="FF0000"/>
              </a:solidFill>
            </a:endParaRPr>
          </a:p>
        </p:txBody>
      </p:sp>
      <p:pic>
        <p:nvPicPr>
          <p:cNvPr id="6" name="01-StartingAProject">
            <a:hlinkClick r:id="" action="ppaction://media"/>
            <a:extLst>
              <a:ext uri="{FF2B5EF4-FFF2-40B4-BE49-F238E27FC236}">
                <a16:creationId xmlns:a16="http://schemas.microsoft.com/office/drawing/2014/main" id="{DD5D71FF-C4AB-4524-8722-D6336057B1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2713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err="1"/>
              <a:t>Cloaning</a:t>
            </a:r>
            <a:r>
              <a:rPr lang="en-US" dirty="0"/>
              <a:t> a Repo Locally</a:t>
            </a:r>
            <a:endParaRPr lang="en-US" dirty="0">
              <a:solidFill>
                <a:srgbClr val="FF0000"/>
              </a:solidFill>
            </a:endParaRPr>
          </a:p>
        </p:txBody>
      </p:sp>
      <p:pic>
        <p:nvPicPr>
          <p:cNvPr id="5" name="02-CloaningAProject">
            <a:hlinkClick r:id="" action="ppaction://media"/>
            <a:extLst>
              <a:ext uri="{FF2B5EF4-FFF2-40B4-BE49-F238E27FC236}">
                <a16:creationId xmlns:a16="http://schemas.microsoft.com/office/drawing/2014/main" id="{F3003315-6184-48E9-A51F-E40C21B41B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34001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FCC-F12A-49FA-8ADB-07902F109909}"/>
              </a:ext>
            </a:extLst>
          </p:cNvPr>
          <p:cNvSpPr>
            <a:spLocks noGrp="1"/>
          </p:cNvSpPr>
          <p:nvPr>
            <p:ph type="title"/>
          </p:nvPr>
        </p:nvSpPr>
        <p:spPr/>
        <p:txBody>
          <a:bodyPr/>
          <a:lstStyle/>
          <a:p>
            <a:r>
              <a:rPr lang="en-US" dirty="0"/>
              <a:t>Uploading Files</a:t>
            </a:r>
          </a:p>
        </p:txBody>
      </p:sp>
      <p:pic>
        <p:nvPicPr>
          <p:cNvPr id="10" name="03-UploadingInitialFiles">
            <a:hlinkClick r:id="" action="ppaction://media"/>
            <a:extLst>
              <a:ext uri="{FF2B5EF4-FFF2-40B4-BE49-F238E27FC236}">
                <a16:creationId xmlns:a16="http://schemas.microsoft.com/office/drawing/2014/main" id="{9740C4ED-7E89-481D-91D8-B5434E176C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945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5" y="300036"/>
            <a:ext cx="4113119" cy="969449"/>
          </a:xfrm>
        </p:spPr>
        <p:txBody>
          <a:bodyPr/>
          <a:lstStyle/>
          <a:p>
            <a:r>
              <a:rPr lang="en-US" dirty="0">
                <a:solidFill>
                  <a:srgbClr val="FF0000"/>
                </a:solidFill>
              </a:rPr>
              <a:t>About</a:t>
            </a:r>
            <a:r>
              <a:rPr lang="en-US" dirty="0"/>
              <a:t> the Speaker</a:t>
            </a:r>
          </a:p>
        </p:txBody>
      </p:sp>
      <p:sp>
        <p:nvSpPr>
          <p:cNvPr id="25" name="Text Placeholder 3">
            <a:extLst>
              <a:ext uri="{FF2B5EF4-FFF2-40B4-BE49-F238E27FC236}">
                <a16:creationId xmlns:a16="http://schemas.microsoft.com/office/drawing/2014/main" id="{BC0E5DB7-889F-4D03-82A8-F466FF3630E7}"/>
              </a:ext>
            </a:extLst>
          </p:cNvPr>
          <p:cNvSpPr>
            <a:spLocks noGrp="1"/>
          </p:cNvSpPr>
          <p:nvPr/>
        </p:nvSpPr>
        <p:spPr>
          <a:xfrm>
            <a:off x="3663950" y="1479036"/>
            <a:ext cx="5184775" cy="3131064"/>
          </a:xfrm>
          <a:prstGeom prst="rect">
            <a:avLst/>
          </a:prstGeom>
        </p:spPr>
        <p:txBody>
          <a:bodyPr vert="horz" lIns="217636" tIns="108818" rIns="217636" bIns="108818" rtlCol="0">
            <a:normAutofit lnSpcReduction="10000"/>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800" b="1" dirty="0">
                <a:solidFill>
                  <a:srgbClr val="000000"/>
                </a:solidFill>
                <a:latin typeface="Arial" panose="020B0604020202020204" pitchFamily="34" charset="0"/>
                <a:cs typeface="Arial" panose="020B0604020202020204" pitchFamily="34" charset="0"/>
              </a:rPr>
              <a:t>John Pierson</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Design Technology Specialist </a:t>
            </a:r>
            <a:r>
              <a:rPr lang="en-US" sz="1400" dirty="0">
                <a:solidFill>
                  <a:srgbClr val="000000"/>
                </a:solidFill>
                <a:latin typeface="Arial" panose="020B0604020202020204" pitchFamily="34" charset="0"/>
                <a:cs typeface="Arial" panose="020B0604020202020204" pitchFamily="34" charset="0"/>
              </a:rPr>
              <a:t>at Parallax Team</a:t>
            </a:r>
          </a:p>
          <a:p>
            <a:pPr marL="457200" indent="-457200">
              <a:buFont typeface="Arial" panose="020B0604020202020204" pitchFamily="34" charset="0"/>
              <a:buChar char="•"/>
            </a:pPr>
            <a:r>
              <a:rPr lang="en-US" sz="1400" b="1" dirty="0" err="1">
                <a:solidFill>
                  <a:srgbClr val="000000"/>
                </a:solidFill>
                <a:latin typeface="Arial" panose="020B0604020202020204" pitchFamily="34" charset="0"/>
                <a:cs typeface="Arial" panose="020B0604020202020204" pitchFamily="34" charset="0"/>
              </a:rPr>
              <a:t>Reviteer</a:t>
            </a:r>
            <a:r>
              <a:rPr lang="en-US" sz="1400" dirty="0">
                <a:solidFill>
                  <a:srgbClr val="000000"/>
                </a:solidFill>
                <a:latin typeface="Arial" panose="020B0604020202020204" pitchFamily="34" charset="0"/>
                <a:cs typeface="Arial" panose="020B0604020202020204" pitchFamily="34" charset="0"/>
              </a:rPr>
              <a:t> since 2012</a:t>
            </a:r>
          </a:p>
          <a:p>
            <a:pPr marL="457200" indent="-457200">
              <a:buFont typeface="Arial" panose="020B0604020202020204" pitchFamily="34" charset="0"/>
              <a:buChar char="•"/>
            </a:pPr>
            <a:r>
              <a:rPr lang="en-US" sz="1400" b="1" dirty="0">
                <a:solidFill>
                  <a:srgbClr val="000000"/>
                </a:solidFill>
              </a:rPr>
              <a:t>Dynamo User </a:t>
            </a:r>
            <a:r>
              <a:rPr lang="en-US" sz="1400" dirty="0">
                <a:solidFill>
                  <a:srgbClr val="000000"/>
                </a:solidFill>
              </a:rPr>
              <a:t>since 2014</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Dynamo Package Developer </a:t>
            </a:r>
            <a:r>
              <a:rPr lang="en-US" sz="1400" dirty="0">
                <a:solidFill>
                  <a:srgbClr val="000000"/>
                </a:solidFill>
                <a:latin typeface="Arial" panose="020B0604020202020204" pitchFamily="34" charset="0"/>
                <a:cs typeface="Arial" panose="020B0604020202020204" pitchFamily="34" charset="0"/>
              </a:rPr>
              <a:t>since 2015, (Rhyth</a:t>
            </a:r>
            <a:r>
              <a:rPr lang="en-US" sz="1400" dirty="0">
                <a:solidFill>
                  <a:srgbClr val="000000"/>
                </a:solidFill>
              </a:rPr>
              <a:t>m, Bang!, </a:t>
            </a:r>
            <a:r>
              <a:rPr lang="en-US" sz="1400" dirty="0" err="1">
                <a:solidFill>
                  <a:srgbClr val="000000"/>
                </a:solidFill>
              </a:rPr>
              <a:t>DuctTape</a:t>
            </a:r>
            <a:r>
              <a:rPr lang="en-US" sz="1400" dirty="0">
                <a:solidFill>
                  <a:srgbClr val="000000"/>
                </a:solidFill>
              </a:rPr>
              <a:t>, Monocle).</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BILTNA</a:t>
            </a:r>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0000"/>
                </a:solidFill>
              </a:rPr>
              <a:t>Top Rated Speaker</a:t>
            </a:r>
          </a:p>
          <a:p>
            <a:pPr marL="457200" indent="-457200">
              <a:buFont typeface="Arial" panose="020B0604020202020204" pitchFamily="34" charset="0"/>
              <a:buChar char="•"/>
            </a:pPr>
            <a:r>
              <a:rPr lang="en-US" sz="1400" b="1" dirty="0">
                <a:solidFill>
                  <a:srgbClr val="000000"/>
                </a:solidFill>
              </a:rPr>
              <a:t>Revit Certified Professional </a:t>
            </a:r>
            <a:r>
              <a:rPr lang="en-US" sz="1400" dirty="0">
                <a:solidFill>
                  <a:srgbClr val="000000"/>
                </a:solidFill>
              </a:rPr>
              <a:t>for Architectural, Structural, MEP</a:t>
            </a:r>
          </a:p>
        </p:txBody>
      </p:sp>
      <p:pic>
        <p:nvPicPr>
          <p:cNvPr id="26" name="Picture 25">
            <a:extLst>
              <a:ext uri="{FF2B5EF4-FFF2-40B4-BE49-F238E27FC236}">
                <a16:creationId xmlns:a16="http://schemas.microsoft.com/office/drawing/2014/main" id="{E995C504-8131-4AE3-8CB7-9E6F954D9CD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844" t="4215" r="19499" b="43400"/>
          <a:stretch/>
        </p:blipFill>
        <p:spPr>
          <a:xfrm>
            <a:off x="1679669" y="1715830"/>
            <a:ext cx="1875157" cy="1711840"/>
          </a:xfrm>
          <a:prstGeom prst="rect">
            <a:avLst/>
          </a:prstGeom>
        </p:spPr>
      </p:pic>
    </p:spTree>
    <p:extLst>
      <p:ext uri="{BB962C8B-B14F-4D97-AF65-F5344CB8AC3E}">
        <p14:creationId xmlns:p14="http://schemas.microsoft.com/office/powerpoint/2010/main" val="7702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2714</TotalTime>
  <Words>832</Words>
  <Application>Microsoft Office PowerPoint</Application>
  <PresentationFormat>On-screen Show (16:9)</PresentationFormat>
  <Paragraphs>90</Paragraphs>
  <Slides>31</Slides>
  <Notes>1</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Montserrat Light</vt:lpstr>
      <vt:lpstr>Calibri</vt:lpstr>
      <vt:lpstr>Artifakt Element</vt:lpstr>
      <vt:lpstr>Calibri Light</vt:lpstr>
      <vt:lpstr>Century Gothic</vt:lpstr>
      <vt:lpstr>Wingdings</vt:lpstr>
      <vt:lpstr>Montserrat Regular</vt:lpstr>
      <vt:lpstr>Courier New</vt:lpstr>
      <vt:lpstr>Artifakt Legend</vt:lpstr>
      <vt:lpstr>Gotham Book</vt:lpstr>
      <vt:lpstr>Arial</vt:lpstr>
      <vt:lpstr>Gotham Bold</vt:lpstr>
      <vt:lpstr>1 - Title</vt:lpstr>
      <vt:lpstr>2 - Body</vt:lpstr>
      <vt:lpstr>Office Theme</vt:lpstr>
      <vt:lpstr>Git It Together: “An Introduction to Version Control for Revit Users”</vt:lpstr>
      <vt:lpstr>PowerPoint Presentation</vt:lpstr>
      <vt:lpstr>Summary</vt:lpstr>
      <vt:lpstr>Learning Objectives</vt:lpstr>
      <vt:lpstr>About the Speaker</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PowerPoint Presentation</vt:lpstr>
      <vt:lpstr>Creating a Repo</vt:lpstr>
      <vt:lpstr>Cloaning a Repo Locally</vt:lpstr>
      <vt:lpstr>Uploading Files</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156</cp:revision>
  <cp:lastPrinted>2014-08-06T01:34:44Z</cp:lastPrinted>
  <dcterms:created xsi:type="dcterms:W3CDTF">2018-10-02T12:49:50Z</dcterms:created>
  <dcterms:modified xsi:type="dcterms:W3CDTF">2018-11-09T23:20:40Z</dcterms:modified>
</cp:coreProperties>
</file>